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24384000" cy="13716000"/>
  <p:notesSz cx="6858000" cy="9144000"/>
  <p:embeddedFontLst>
    <p:embeddedFont>
      <p:font typeface="Helvetica Neue LT Std 75 Bold" panose="020B0604020202020204" pitchFamily="34" charset="0"/>
      <p:bold r:id="rId62"/>
      <p:italic r:id="rId63"/>
      <p:boldItalic r:id="rId64"/>
    </p:embeddedFont>
    <p:embeddedFont>
      <p:font typeface="Helvetica Now Display XBold" panose="020B0504030202020204" pitchFamily="34" charset="77"/>
      <p:bold r:id="rId65"/>
      <p:italic r:id="rId66"/>
      <p:boldItalic r:id="rId67"/>
    </p:embeddedFont>
    <p:embeddedFont>
      <p:font typeface="Helvetica Now Text" panose="020B0504030202020204" pitchFamily="34" charset="77"/>
      <p:regular r:id="rId68"/>
      <p:bold r:id="rId69"/>
      <p:italic r:id="rId70"/>
      <p:boldItalic r:id="rId71"/>
    </p:embeddedFont>
    <p:embeddedFont>
      <p:font typeface="Helvetica Now Text Light" panose="020B0404030202020204" pitchFamily="34" charset="77"/>
      <p:regular r:id="rId72"/>
      <p:italic r:id="rId7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39900"/>
            <a:ext cx="4926537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739900" y="2857500"/>
            <a:ext cx="20904200" cy="46355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60000"/>
              </a:lnSpc>
              <a:defRPr sz="14000" b="0" spc="-280">
                <a:solidFill>
                  <a:srgbClr val="444444"/>
                </a:solidFill>
                <a:latin typeface="Helvetica Now Display XBold"/>
                <a:ea typeface="Helvetica Now Display XBold"/>
                <a:cs typeface="Helvetica Now Display XBold"/>
                <a:sym typeface="Helvetica Now Display XBold"/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39900" y="7061199"/>
            <a:ext cx="21006594" cy="3338117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spcBef>
                <a:spcPts val="1000"/>
              </a:spcBef>
              <a:defRPr sz="48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8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2pPr>
            <a:lvl3pPr>
              <a:lnSpc>
                <a:spcPct val="100000"/>
              </a:lnSpc>
              <a:spcBef>
                <a:spcPts val="1000"/>
              </a:spcBef>
              <a:defRPr sz="48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3pPr>
            <a:lvl4pPr>
              <a:lnSpc>
                <a:spcPct val="100000"/>
              </a:lnSpc>
              <a:spcBef>
                <a:spcPts val="1000"/>
              </a:spcBef>
              <a:defRPr sz="48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4pPr>
            <a:lvl5pPr>
              <a:lnSpc>
                <a:spcPct val="100000"/>
              </a:lnSpc>
              <a:spcBef>
                <a:spcPts val="1000"/>
              </a:spcBef>
              <a:defRPr sz="48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oT superblank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Hintergrund_HoT.ai" descr="Hintergrund_HoT.ai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perblank grey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1778000"/>
            <a:ext cx="20904200" cy="101473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3300"/>
              </a:spcBef>
              <a:defRPr sz="56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1pPr>
            <a:lvl2pPr>
              <a:lnSpc>
                <a:spcPct val="90000"/>
              </a:lnSpc>
              <a:spcBef>
                <a:spcPts val="3300"/>
              </a:spcBef>
              <a:defRPr sz="56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2pPr>
            <a:lvl3pPr>
              <a:lnSpc>
                <a:spcPct val="90000"/>
              </a:lnSpc>
              <a:spcBef>
                <a:spcPts val="3300"/>
              </a:spcBef>
              <a:defRPr sz="56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3pPr>
            <a:lvl4pPr>
              <a:lnSpc>
                <a:spcPct val="90000"/>
              </a:lnSpc>
              <a:spcBef>
                <a:spcPts val="3300"/>
              </a:spcBef>
              <a:defRPr sz="56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4pPr>
            <a:lvl5pPr>
              <a:lnSpc>
                <a:spcPct val="90000"/>
              </a:lnSpc>
              <a:spcBef>
                <a:spcPts val="3300"/>
              </a:spcBef>
              <a:defRPr sz="5600" spc="0"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per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per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grey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droppedImage.pdf" descr="droppedImage.pdf"/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oT blank">
    <p:bg>
      <p:bgPr>
        <a:solidFill>
          <a:srgbClr val="3E3E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Hintergrund_HoT.ai" descr="Hintergrund_HoT.ai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oppedImage.pdf" descr="droppedImage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1270000"/>
            <a:ext cx="20904200" cy="1116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739900" y="4178300"/>
            <a:ext cx="20904200" cy="535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9750" y="130937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1" i="0" u="none" strike="noStrike" cap="none" spc="0" baseline="0">
          <a:solidFill>
            <a:srgbClr val="4F2C03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1" i="0" u="none" strike="noStrike" cap="none" spc="0" baseline="0">
          <a:solidFill>
            <a:srgbClr val="4F2C0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1" i="0" u="none" strike="noStrike" cap="none" spc="0" baseline="0">
          <a:solidFill>
            <a:srgbClr val="4F2C0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1" i="0" u="none" strike="noStrike" cap="none" spc="0" baseline="0">
          <a:solidFill>
            <a:srgbClr val="4F2C0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1" i="0" u="none" strike="noStrike" cap="none" spc="0" baseline="0">
          <a:solidFill>
            <a:srgbClr val="4F2C0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1" i="0" u="none" strike="noStrike" cap="none" spc="0" baseline="0">
          <a:solidFill>
            <a:srgbClr val="4F2C0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1" i="0" u="none" strike="noStrike" cap="none" spc="0" baseline="0">
          <a:solidFill>
            <a:srgbClr val="4F2C0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1" i="0" u="none" strike="noStrike" cap="none" spc="0" baseline="0">
          <a:solidFill>
            <a:srgbClr val="4F2C0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0" b="1" i="0" u="none" strike="noStrike" cap="none" spc="0" baseline="0">
          <a:solidFill>
            <a:srgbClr val="4F2C0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0" marR="0" indent="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360" baseline="0">
          <a:solidFill>
            <a:srgbClr val="444444"/>
          </a:solidFill>
          <a:uFillTx/>
          <a:latin typeface="Helvetica Now Display XBold"/>
          <a:ea typeface="Helvetica Now Display XBold"/>
          <a:cs typeface="Helvetica Now Display XBold"/>
          <a:sym typeface="Helvetica Now Display XBold"/>
        </a:defRPr>
      </a:lvl1pPr>
      <a:lvl2pPr marL="0" marR="0" indent="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360" baseline="0">
          <a:solidFill>
            <a:srgbClr val="444444"/>
          </a:solidFill>
          <a:uFillTx/>
          <a:latin typeface="Helvetica Now Display XBold"/>
          <a:ea typeface="Helvetica Now Display XBold"/>
          <a:cs typeface="Helvetica Now Display XBold"/>
          <a:sym typeface="Helvetica Now Display XBold"/>
        </a:defRPr>
      </a:lvl2pPr>
      <a:lvl3pPr marL="0" marR="0" indent="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360" baseline="0">
          <a:solidFill>
            <a:srgbClr val="444444"/>
          </a:solidFill>
          <a:uFillTx/>
          <a:latin typeface="Helvetica Now Display XBold"/>
          <a:ea typeface="Helvetica Now Display XBold"/>
          <a:cs typeface="Helvetica Now Display XBold"/>
          <a:sym typeface="Helvetica Now Display XBold"/>
        </a:defRPr>
      </a:lvl3pPr>
      <a:lvl4pPr marL="0" marR="0" indent="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360" baseline="0">
          <a:solidFill>
            <a:srgbClr val="444444"/>
          </a:solidFill>
          <a:uFillTx/>
          <a:latin typeface="Helvetica Now Display XBold"/>
          <a:ea typeface="Helvetica Now Display XBold"/>
          <a:cs typeface="Helvetica Now Display XBold"/>
          <a:sym typeface="Helvetica Now Display XBold"/>
        </a:defRPr>
      </a:lvl4pPr>
      <a:lvl5pPr marL="0" marR="0" indent="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360" baseline="0">
          <a:solidFill>
            <a:srgbClr val="444444"/>
          </a:solidFill>
          <a:uFillTx/>
          <a:latin typeface="Helvetica Now Display XBold"/>
          <a:ea typeface="Helvetica Now Display XBold"/>
          <a:cs typeface="Helvetica Now Display XBold"/>
          <a:sym typeface="Helvetica Now Display XBold"/>
        </a:defRPr>
      </a:lvl5pPr>
      <a:lvl6pPr marL="0" marR="0" indent="3556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360" baseline="0">
          <a:solidFill>
            <a:srgbClr val="444444"/>
          </a:solidFill>
          <a:uFillTx/>
          <a:latin typeface="Helvetica Now Display XBold"/>
          <a:ea typeface="Helvetica Now Display XBold"/>
          <a:cs typeface="Helvetica Now Display XBold"/>
          <a:sym typeface="Helvetica Now Display XBold"/>
        </a:defRPr>
      </a:lvl6pPr>
      <a:lvl7pPr marL="0" marR="0" indent="7112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360" baseline="0">
          <a:solidFill>
            <a:srgbClr val="444444"/>
          </a:solidFill>
          <a:uFillTx/>
          <a:latin typeface="Helvetica Now Display XBold"/>
          <a:ea typeface="Helvetica Now Display XBold"/>
          <a:cs typeface="Helvetica Now Display XBold"/>
          <a:sym typeface="Helvetica Now Display XBold"/>
        </a:defRPr>
      </a:lvl7pPr>
      <a:lvl8pPr marL="0" marR="0" indent="10668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360" baseline="0">
          <a:solidFill>
            <a:srgbClr val="444444"/>
          </a:solidFill>
          <a:uFillTx/>
          <a:latin typeface="Helvetica Now Display XBold"/>
          <a:ea typeface="Helvetica Now Display XBold"/>
          <a:cs typeface="Helvetica Now Display XBold"/>
          <a:sym typeface="Helvetica Now Display XBold"/>
        </a:defRPr>
      </a:lvl8pPr>
      <a:lvl9pPr marL="0" marR="0" indent="14224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-360" baseline="0">
          <a:solidFill>
            <a:srgbClr val="444444"/>
          </a:solidFill>
          <a:uFillTx/>
          <a:latin typeface="Helvetica Now Display XBold"/>
          <a:ea typeface="Helvetica Now Display XBold"/>
          <a:cs typeface="Helvetica Now Display XBold"/>
          <a:sym typeface="Helvetica Now Display XBold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KONTOAKTIVIERUNG vonLis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KONTOAKTIVIERUNG</a:t>
            </a:r>
            <a:br/>
            <a:r>
              <a:t>vonList</a:t>
            </a:r>
          </a:p>
        </p:txBody>
      </p:sp>
      <p:sp>
        <p:nvSpPr>
          <p:cNvPr id="102" name="Ein Kampagnenkonzept zur Event-Promotion des BONUS-KONTOS.…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Ein </a:t>
            </a:r>
            <a:r>
              <a:rPr dirty="0" err="1"/>
              <a:t>Kampagnenkonzept</a:t>
            </a:r>
            <a:r>
              <a:rPr dirty="0"/>
              <a:t> </a:t>
            </a:r>
            <a:r>
              <a:rPr dirty="0" err="1"/>
              <a:t>zur</a:t>
            </a:r>
            <a:r>
              <a:rPr dirty="0"/>
              <a:t> Event-Promotion</a:t>
            </a:r>
            <a:br>
              <a:rPr dirty="0"/>
            </a:br>
            <a:r>
              <a:rPr dirty="0"/>
              <a:t>des BONUS-KONTOS.</a:t>
            </a:r>
          </a:p>
          <a:p>
            <a:r>
              <a:rPr dirty="0"/>
              <a:t>v2 /// 23.06.2022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Kommunikativ dabei ganz klar im Vordergrund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Kommunikativ dabei ganz klar im Vordergrund:</a:t>
            </a:r>
          </a:p>
          <a:p>
            <a:r>
              <a:t>Unsere exklusiven Erlebnisse, die sicher jeder haben möchte,</a:t>
            </a:r>
            <a:br/>
            <a:r>
              <a:t>aber nur Raiffeisen-Kontoinhaber gewinnen können.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MockUp_Flyer_0.jpg" descr="MockUp_Flyer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MockUp_Flyer_1.jpg" descr="MockUp_Flyer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MockUp_Flyer_2.jpg" descr="MockUp_Flyer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MockUp_Flyer_3.jpg" descr="MockUp_Flyer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MockUp_Flyer_4a.jpg" descr="MockUp_Flyer_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MockUp_Flyer_4.jpg" descr="MockUp_Flyer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32134" y="-13042900"/>
            <a:ext cx="48768001" cy="274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MockUp_Flyer_4a.jpg" descr="MockUp_Flyer_4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32134" y="-13042900"/>
            <a:ext cx="48768001" cy="2743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MockUp_Flyer_4b.jpg" descr="MockUp_Flyer_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32134" y="-13042900"/>
            <a:ext cx="48768001" cy="274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MockUp_Flyer_4.jpg" descr="MockUp_Flyer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32134" y="-13042900"/>
            <a:ext cx="48768001" cy="274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MockUp_Flyer_4.jpg" descr="MockUp_Flyer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32134" y="-13042900"/>
            <a:ext cx="48768001" cy="274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Wir adaptieren für unsere Kampagne unseren neuen Claim leicht und zahlen damit im Kontext mit dem Gewinnspiel voll in diesen Claim ein."/>
          <p:cNvSpPr txBox="1">
            <a:spLocks noGrp="1"/>
          </p:cNvSpPr>
          <p:nvPr>
            <p:ph type="body" sz="half" idx="4294967295"/>
          </p:nvPr>
        </p:nvSpPr>
        <p:spPr>
          <a:xfrm>
            <a:off x="16318110" y="2150533"/>
            <a:ext cx="6766257" cy="101473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spcBef>
                <a:spcPts val="4000"/>
              </a:spcBef>
              <a:defRPr sz="5600" spc="0">
                <a:solidFill>
                  <a:srgbClr val="FFFFFF"/>
                </a:solidFill>
                <a:latin typeface="Helvetica Now Text Light"/>
                <a:ea typeface="Helvetica Now Text Light"/>
                <a:cs typeface="Helvetica Now Text Light"/>
                <a:sym typeface="Helvetica Now Text Light"/>
              </a:defRPr>
            </a:lvl1pPr>
          </a:lstStyle>
          <a:p>
            <a:r>
              <a:t>Wir adaptieren für unsere Kampagne unseren neuen Claim leicht und zahlen damit im Kontext mit dem Gewinnspiel voll in diesen Claim ein.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Die Welt, in der  wir uns bewegen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Die Welt, in der </a:t>
            </a:r>
            <a:br/>
            <a:r>
              <a:t>wir uns bewegen.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uf der Rückseite finden wir nicht nur weitere Infos zur Promo, sondern zitieren auch die BONUS-KONTO Kampagne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Auf der Rückseite finden wir nicht nur weitere Infos zur Promo,</a:t>
            </a:r>
            <a:br/>
            <a:r>
              <a:t>sondern zitieren auch die BONUS-KONTO Kampagne.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MockUp_Flyer_RS_0.jpg" descr="MockUp_Flyer_RS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MockUp_Flyer_RS_1.jpg" descr="MockUp_Flyer_RS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" y="0"/>
            <a:ext cx="24384001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MockUp_Flyer_RS_2.jpg" descr="MockUp_Flyer_RS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" y="0"/>
            <a:ext cx="24384001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MockUp_Flyer_RS_2.jpg" descr="MockUp_Flyer_RS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9613" y="-1701800"/>
            <a:ext cx="48768001" cy="274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MockUp_Flyer_RS_3.jpg" descr="MockUp_Flyer_RS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9613" y="-1701800"/>
            <a:ext cx="48768001" cy="274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Mockup_Flyer_SideBySide.jpg" descr="Mockup_Flyer_SideBy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7334" y="-2716134"/>
            <a:ext cx="29138668" cy="19148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uf Postern müssen wir das natürlich alles etwas verdichte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Auf Postern müssen wir das natürlich</a:t>
            </a:r>
            <a:br/>
            <a:r>
              <a:t>alles etwas verdichten.</a:t>
            </a:r>
          </a:p>
          <a:p>
            <a:r>
              <a:t>Demonstriert anhand einem Beispiel</a:t>
            </a:r>
            <a:br/>
            <a:r>
              <a:t>aus dem Sportbereich.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oster_ÖFB_0.jpg" descr="Poster_ÖFB_0.jpg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-1573445" y="-838201"/>
            <a:ext cx="27996633" cy="15748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oster_ÖFB_1.jpg" descr="Poster_ÖFB_1.jpg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-1573445" y="-838201"/>
            <a:ext cx="27996633" cy="1574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Konzerte, Sportevents, Festivals und sonstige Happening  sind nicht nur die Bühne für unsere Raiffeisen-Erlebnisse,  sondern auch der Ort, wo unsere Promotion zumeist stattfindet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Konzerte, Sportevents, Festivals und sonstige Happening </a:t>
            </a:r>
            <a:br/>
            <a:r>
              <a:t>sind nicht nur die Bühne für unsere Raiffeisen-Erlebnisse, </a:t>
            </a:r>
            <a:br/>
            <a:r>
              <a:t>sondern auch der Ort, wo unsere Promotion zumeist stattfindet.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oster_ÖFB_2.jpg" descr="Poster_ÖFB_2.jpg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-1573445" y="-838201"/>
            <a:ext cx="27996633" cy="1574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oster_ÖFB_3.jpg" descr="Poster_ÖFB_3.jpg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-1573445" y="-838201"/>
            <a:ext cx="27996633" cy="1574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"/>
          <p:cNvGrpSpPr/>
          <p:nvPr/>
        </p:nvGrpSpPr>
        <p:grpSpPr>
          <a:xfrm>
            <a:off x="-22528446" y="-25574423"/>
            <a:ext cx="65463603" cy="43847991"/>
            <a:chOff x="0" y="0"/>
            <a:chExt cx="65463601" cy="43847991"/>
          </a:xfrm>
        </p:grpSpPr>
        <p:pic>
          <p:nvPicPr>
            <p:cNvPr id="190" name="Poster_ÖFB_2.jpg" descr="Poster_ÖFB_2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65463602" cy="43696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Karte_Mockup_NÖ_full.png" descr="Karte_Mockup_NÖ_ful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000000">
              <a:off x="25351790" y="24260909"/>
              <a:ext cx="23566897" cy="17675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droppedImage.pdf" descr="droppedImage.pdf"/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Hier ein Beispiel aus dem Bereich “Jetset”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Hier ein Beispiel aus dem Bereich “Jetset”…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oster_EMA.jpg" descr="Poster_EMA.jpg"/>
          <p:cNvPicPr>
            <a:picLocks noChangeAspect="1"/>
          </p:cNvPicPr>
          <p:nvPr/>
        </p:nvPicPr>
        <p:blipFill>
          <a:blip r:embed="rId2"/>
          <a:srcRect l="136" r="136"/>
          <a:stretch>
            <a:fillRect/>
          </a:stretch>
        </p:blipFill>
        <p:spPr>
          <a:xfrm>
            <a:off x="25400" y="-1117600"/>
            <a:ext cx="24384001" cy="16321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Es kann natürlich auch mal die “feinere Klinge” sei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 kann natürlich auch mal die “feinere Klinge” sein…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oster_Grafenegg.jpg" descr="Poster_Grafeneg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74" y="-1083734"/>
            <a:ext cx="24553148" cy="16434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Apropos Klassik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Apropos Klassik…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oster_Mick.jpg" descr="Poster_Mick.jpg"/>
          <p:cNvPicPr>
            <a:picLocks noChangeAspect="1"/>
          </p:cNvPicPr>
          <p:nvPr/>
        </p:nvPicPr>
        <p:blipFill>
          <a:blip r:embed="rId2"/>
          <a:srcRect l="136" r="136"/>
          <a:stretch>
            <a:fillRect/>
          </a:stretch>
        </p:blipFill>
        <p:spPr>
          <a:xfrm>
            <a:off x="-5327650" y="-3094038"/>
            <a:ext cx="29737063" cy="19904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roßflächen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Großflächen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Und diese Welt spricht eine eindeutige Sprache. :)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 diese Welt spricht eine eindeutige Sprache. :)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Auf 16-Bogen Plakaten aufwärts können wir beide Welten side by side einsetze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Auf 16-Bogen Plakaten aufwärts können</a:t>
            </a:r>
            <a:br/>
            <a:r>
              <a:t>wir beide Welten side by side einsetzen.</a:t>
            </a:r>
          </a:p>
          <a:p>
            <a:r>
              <a:t>Und das Keyvisual der Karte hilft uns dabei,</a:t>
            </a:r>
            <a:br/>
            <a:r>
              <a:t>die Sujets miteinander zu verbinden.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Montage_16B_0.jpg" descr="Montage_16B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9774" y="-10409174"/>
            <a:ext cx="39504929" cy="26336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16 Bogen"/>
          <p:cNvSpPr txBox="1">
            <a:spLocks noGrp="1"/>
          </p:cNvSpPr>
          <p:nvPr>
            <p:ph type="body" sz="quarter" idx="4294967295"/>
          </p:nvPr>
        </p:nvSpPr>
        <p:spPr>
          <a:xfrm>
            <a:off x="15807266" y="12297171"/>
            <a:ext cx="5973730" cy="98992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90000"/>
              </a:lnSpc>
              <a:spcBef>
                <a:spcPts val="3200"/>
              </a:spcBef>
              <a:defRPr sz="5600" b="1" spc="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lvl1pPr>
          </a:lstStyle>
          <a:p>
            <a:r>
              <a:t>16 Bogen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Montage_16B_2.jpg" descr="Montage_16B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9774" y="-10409174"/>
            <a:ext cx="39504929" cy="26336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16 Bogen"/>
          <p:cNvSpPr txBox="1">
            <a:spLocks noGrp="1"/>
          </p:cNvSpPr>
          <p:nvPr>
            <p:ph type="body" sz="quarter" idx="4294967295"/>
          </p:nvPr>
        </p:nvSpPr>
        <p:spPr>
          <a:xfrm>
            <a:off x="15807266" y="12297171"/>
            <a:ext cx="5973730" cy="98992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130000"/>
              </a:lnSpc>
              <a:spcBef>
                <a:spcPts val="4000"/>
              </a:spcBef>
              <a:defRPr sz="5600" spc="0">
                <a:solidFill>
                  <a:srgbClr val="FFFFFF"/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r>
              <a:t>16 Bogen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Montage_16B_3.jpg" descr="Montage_16B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9774" y="-10409174"/>
            <a:ext cx="39504929" cy="26336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16 Bogen"/>
          <p:cNvSpPr txBox="1">
            <a:spLocks noGrp="1"/>
          </p:cNvSpPr>
          <p:nvPr>
            <p:ph type="body" sz="quarter" idx="4294967295"/>
          </p:nvPr>
        </p:nvSpPr>
        <p:spPr>
          <a:xfrm>
            <a:off x="15807266" y="12297171"/>
            <a:ext cx="5973730" cy="98992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130000"/>
              </a:lnSpc>
              <a:spcBef>
                <a:spcPts val="4000"/>
              </a:spcBef>
              <a:defRPr sz="5600" spc="0">
                <a:solidFill>
                  <a:srgbClr val="FFFFFF"/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r>
              <a:t>16 Bogen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Montage_16B_4.jpg" descr="Montage_16B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9774" y="-10409174"/>
            <a:ext cx="39504929" cy="26336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16 Bogen"/>
          <p:cNvSpPr txBox="1">
            <a:spLocks noGrp="1"/>
          </p:cNvSpPr>
          <p:nvPr>
            <p:ph type="body" sz="quarter" idx="4294967295"/>
          </p:nvPr>
        </p:nvSpPr>
        <p:spPr>
          <a:xfrm>
            <a:off x="15807266" y="12297171"/>
            <a:ext cx="5973730" cy="98992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130000"/>
              </a:lnSpc>
              <a:spcBef>
                <a:spcPts val="4000"/>
              </a:spcBef>
              <a:defRPr sz="5600" spc="0">
                <a:solidFill>
                  <a:srgbClr val="FFFFFF"/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r>
              <a:t>16 Bogen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Montage_16B_4.jpg" descr="Montage_16B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26232" y="-24379174"/>
            <a:ext cx="77688604" cy="51792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rößer geht natürlich immer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Größer geht natürlich immer.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Montage_24B.jpg" descr="Montage_24B.jpg"/>
          <p:cNvPicPr>
            <a:picLocks noChangeAspect="1"/>
          </p:cNvPicPr>
          <p:nvPr/>
        </p:nvPicPr>
        <p:blipFill>
          <a:blip r:embed="rId2"/>
          <a:srcRect l="398"/>
          <a:stretch>
            <a:fillRect/>
          </a:stretch>
        </p:blipFill>
        <p:spPr>
          <a:xfrm>
            <a:off x="-819391" y="-1726407"/>
            <a:ext cx="25650891" cy="17168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24 Bogen"/>
          <p:cNvSpPr txBox="1">
            <a:spLocks noGrp="1"/>
          </p:cNvSpPr>
          <p:nvPr>
            <p:ph type="body" sz="quarter" idx="4294967295"/>
          </p:nvPr>
        </p:nvSpPr>
        <p:spPr>
          <a:xfrm>
            <a:off x="15807266" y="12297171"/>
            <a:ext cx="5973730" cy="98992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130000"/>
              </a:lnSpc>
              <a:spcBef>
                <a:spcPts val="4000"/>
              </a:spcBef>
              <a:defRPr sz="5600" spc="0">
                <a:solidFill>
                  <a:srgbClr val="FFFFFF"/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r>
              <a:t>24 Bogen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Montage_40B.jpg" descr="Montage_40B.jpg"/>
          <p:cNvPicPr>
            <a:picLocks noChangeAspect="1"/>
          </p:cNvPicPr>
          <p:nvPr/>
        </p:nvPicPr>
        <p:blipFill>
          <a:blip r:embed="rId2"/>
          <a:srcRect l="199" r="199"/>
          <a:stretch>
            <a:fillRect/>
          </a:stretch>
        </p:blipFill>
        <p:spPr>
          <a:xfrm>
            <a:off x="-25500" y="-2250284"/>
            <a:ext cx="24434967" cy="1635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40 Bogen"/>
          <p:cNvSpPr txBox="1">
            <a:spLocks noGrp="1"/>
          </p:cNvSpPr>
          <p:nvPr>
            <p:ph type="body" sz="quarter" idx="4294967295"/>
          </p:nvPr>
        </p:nvSpPr>
        <p:spPr>
          <a:xfrm>
            <a:off x="15807266" y="12297171"/>
            <a:ext cx="5973730" cy="98992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ct val="130000"/>
              </a:lnSpc>
              <a:spcBef>
                <a:spcPts val="4000"/>
              </a:spcBef>
              <a:defRPr sz="5600" spc="0">
                <a:solidFill>
                  <a:srgbClr val="FFFFFF"/>
                </a:solidFill>
                <a:latin typeface="Helvetica Neue LT Std 75 Bold"/>
                <a:ea typeface="Helvetica Neue LT Std 75 Bold"/>
                <a:cs typeface="Helvetica Neue LT Std 75 Bold"/>
                <a:sym typeface="Helvetica Neue LT Std 75 Bold"/>
              </a:defRPr>
            </a:lvl1pPr>
          </a:lstStyle>
          <a:p>
            <a:r>
              <a:t>40 Bogen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Animierte Sujet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Animierte Sujets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droppedImage.pdf" descr="droppedImage.pdf"/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Group"/>
          <p:cNvGrpSpPr/>
          <p:nvPr/>
        </p:nvGrpSpPr>
        <p:grpSpPr>
          <a:xfrm>
            <a:off x="791879" y="3023348"/>
            <a:ext cx="22800242" cy="7669304"/>
            <a:chOff x="0" y="0"/>
            <a:chExt cx="22800240" cy="7669303"/>
          </a:xfrm>
        </p:grpSpPr>
        <p:pic>
          <p:nvPicPr>
            <p:cNvPr id="11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136265" cy="7669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20100605_Plakat_Pink_Konzert.jpeg" descr="20100605_Plakat_Pink_Konzert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1833" y="0"/>
              <a:ext cx="5432424" cy="7669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" name="20090822_Neonplakat_Marc_Pircher_Open_Air.jpeg" descr="20090822_Neonplakat_Marc_Pircher_Open_Air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79824" y="0"/>
              <a:ext cx="5432425" cy="7669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20090703_Neonplakat_Wolfgang Ambros.jpeg" descr="20090703_Neonplakat_Wolfgang Ambros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817" y="0"/>
              <a:ext cx="5432424" cy="7669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Am POS-TV (oder auf Vidiwalls vor Ort) können wir wieder auf die Mechanik des Flyers zurückgreifen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Am POS-TV (oder auf Vidiwalls vor Ort)</a:t>
            </a:r>
            <a:br/>
            <a:r>
              <a:t>können wir wieder auf die Mechanik des Flyers</a:t>
            </a:r>
            <a:br/>
            <a:r>
              <a:t>zurückgreifen.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Montage_POS-TV_NÖ.mp4" descr="Montage_POS-TV_NÖ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9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ll das lässt sich einerseits natürlich auf lange Sicht fortsetzen  (weil ja hoffentlich immer neue Erlebnisse dazukommen werden)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 das lässt sich einerseits natürlich auf lange Sicht fortsetzen </a:t>
            </a:r>
            <a:br/>
            <a:r>
              <a:t>(weil ja hoffentlich immer neue Erlebnisse dazukommen werden).</a:t>
            </a:r>
          </a:p>
          <a:p>
            <a:r>
              <a:t>Und man kann es natürlich auch wunderbar in Print, Online, etc. runter deklinieren.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Und Wien?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 Wien?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Auch eine Wien-Version fällt aus diesem Konzept heraus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Auch eine Wien-Version fällt aus diesem</a:t>
            </a:r>
            <a:br/>
            <a:r>
              <a:t>Konzept heraus.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roup" descr="Gro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2670" y="-5332273"/>
            <a:ext cx="33108092" cy="22099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droppedImage.pdf" descr="droppedImage.pd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Überblick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Überblick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droppedImage.pdf" descr="droppedImage.pdf"/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 rot="16200000">
            <a:off x="21730231" y="2920468"/>
            <a:ext cx="4926538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RBNÖ_KonktoAktivierung_Sujets copy (dragged).pdf" descr="RBNÖ_KonktoAktivierung_Sujets copy (dragged)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95" y="5599636"/>
            <a:ext cx="5352683" cy="757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RBNÖ_KonktoAktivierung_Sujets copy (dragged).pdf" descr="RBNÖ_KonktoAktivierung_Sujets copy (dragged)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335" y="450961"/>
            <a:ext cx="5352683" cy="757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RBNÖ_KonktoAktivierung_Sujets copy (dragged).pdf" descr="RBNÖ_KonktoAktivierung_Sujets copy (dragged)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8076" y="450961"/>
            <a:ext cx="5352683" cy="7570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RBNÖ_KonktoAktivierung_Sujets copy (dragged).pdf" descr="RBNÖ_KonktoAktivierung_Sujets copy (dragged)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3816" y="450961"/>
            <a:ext cx="5378472" cy="760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Montage_POS-TV_NÖ.mp4" descr="Montage_POS-TV_NÖ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63816" y="8243799"/>
            <a:ext cx="8758289" cy="4926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Mockup_Flyer_SideBySide.png" descr="Mockup_Flyer_SideBySid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943088" y="-1539571"/>
            <a:ext cx="12778912" cy="8397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Montage_40B.jpg" descr="Montage_40B.jpg"/>
          <p:cNvPicPr>
            <a:picLocks noChangeAspect="1"/>
          </p:cNvPicPr>
          <p:nvPr/>
        </p:nvPicPr>
        <p:blipFill>
          <a:blip r:embed="rId11"/>
          <a:srcRect t="16867" b="16867"/>
          <a:stretch>
            <a:fillRect/>
          </a:stretch>
        </p:blipFill>
        <p:spPr>
          <a:xfrm>
            <a:off x="6252335" y="8243799"/>
            <a:ext cx="11142926" cy="4922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3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Wir hoffen, es gefällt Euch so gut wie un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Wir hoffen, es gefällt Euch so gut wie uns.</a:t>
            </a:r>
          </a:p>
          <a:p>
            <a:r>
              <a:t>Auf jeden Fall freuen wir uns auf Euer Feedback.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Dankeschön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Dankeschön.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kativ, grell und mit wilder Typografi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Plakativ, grell und mit wilder Typografie.</a:t>
            </a:r>
          </a:p>
          <a:p>
            <a:r>
              <a:t>Wenn so etwas irgendwo auftaucht, sind erlebnishungrige </a:t>
            </a:r>
            <a:br/>
            <a:r>
              <a:t>Leute sogleich interessiert - ständig auf der Suche nach </a:t>
            </a:r>
            <a:br/>
            <a:r>
              <a:t>dem nächsten Kick.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as wollen wir uns für unsere Promo zunutze machen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Das wollen wir uns für unsere Promo zunutze machen.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uf Events, bespielen wir unsere Promo hauptsächlich über Poster und Flyer.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Auf Events, bespielen wir unsere Promo hauptsächlich</a:t>
            </a:r>
            <a:br/>
            <a:r>
              <a:t>über Poster und Flyer.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Bleiben wir beim Flyer um die Mechanik unserer  Kampagne zu demonstriere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Bleiben wir beim Flyer um die Mechanik unserer </a:t>
            </a:r>
            <a:br/>
            <a:r>
              <a:t>Kampagne zu demonstrieren.</a:t>
            </a:r>
          </a:p>
          <a:p>
            <a:r>
              <a:t>Wichtig: Neonfarben sind natürlich verstärkt im Spiel,</a:t>
            </a:r>
            <a:br/>
            <a:r>
              <a:t>allerdings kriegt man die nicht so recht auf dem Bildschirm</a:t>
            </a:r>
            <a:br/>
            <a:r>
              <a:t>dargestellt.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T Std 85 Heavy"/>
        <a:ea typeface="Helvetica Neue LT Std 85 Heavy"/>
        <a:cs typeface="Helvetica Neue LT Std 85 Heavy"/>
      </a:majorFont>
      <a:minorFont>
        <a:latin typeface="12 Akzidenz Grotesk** Roman   05003"/>
        <a:ea typeface="12 Akzidenz Grotesk** Roman   05003"/>
        <a:cs typeface="12 Akzidenz Grotesk** Roman   0500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LT Std 85 Heavy"/>
        <a:ea typeface="Helvetica Neue LT Std 85 Heavy"/>
        <a:cs typeface="Helvetica Neue LT Std 85 Heavy"/>
      </a:majorFont>
      <a:minorFont>
        <a:latin typeface="12 Akzidenz Grotesk** Roman   05003"/>
        <a:ea typeface="12 Akzidenz Grotesk** Roman   05003"/>
        <a:cs typeface="12 Akzidenz Grotesk** Roman   0500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411</Words>
  <Application>Microsoft Macintosh PowerPoint</Application>
  <PresentationFormat>Custom</PresentationFormat>
  <Paragraphs>41</Paragraphs>
  <Slides>59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Helvetica Now Text Light</vt:lpstr>
      <vt:lpstr>Lucida Grande</vt:lpstr>
      <vt:lpstr>Helvetica Neue LT Std 75 Bold</vt:lpstr>
      <vt:lpstr>Gill Sans</vt:lpstr>
      <vt:lpstr>Helvetica Now Display XBold</vt:lpstr>
      <vt:lpstr>Helvetica</vt:lpstr>
      <vt:lpstr>Helvetica Now Text</vt:lpstr>
      <vt:lpstr>White</vt:lpstr>
      <vt:lpstr>KONTOAKTIVIERUNG vonList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KONTOAKTIVIERUNG vonList</dc:title>
  <cp:lastModifiedBy>Christian List</cp:lastModifiedBy>
  <cp:revision>3</cp:revision>
  <dcterms:modified xsi:type="dcterms:W3CDTF">2022-06-22T22:03:06Z</dcterms:modified>
</cp:coreProperties>
</file>